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7"/>
  </p:normalViewPr>
  <p:slideViewPr>
    <p:cSldViewPr snapToGrid="0" snapToObjects="1">
      <p:cViewPr>
        <p:scale>
          <a:sx n="122" d="100"/>
          <a:sy n="122" d="100"/>
        </p:scale>
        <p:origin x="-11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3/10/2023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3/10/2023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GB"/>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GB"/>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3/10/2023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GB"/>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GB"/>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GB"/>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3/10/2023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GB"/>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3/10/2023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02B1CA-5867-3642-967B-46381CC7FDA5}"/>
              </a:ext>
            </a:extLst>
          </p:cNvPr>
          <p:cNvSpPr>
            <a:spLocks noGrp="1"/>
          </p:cNvSpPr>
          <p:nvPr>
            <p:ph type="ctrTitle"/>
          </p:nvPr>
        </p:nvSpPr>
        <p:spPr/>
        <p:txBody>
          <a:bodyPr/>
          <a:lstStyle/>
          <a:p>
            <a:pPr algn="ctr"/>
            <a:r>
              <a:rPr lang="en-US" sz="4400" b="1" dirty="0"/>
              <a:t>IDTA</a:t>
            </a:r>
            <a:r>
              <a:rPr lang="en-US" dirty="0"/>
              <a:t>                           </a:t>
            </a:r>
            <a:br>
              <a:rPr lang="en-US" dirty="0"/>
            </a:br>
            <a:r>
              <a:rPr lang="en-US" dirty="0" smtClean="0"/>
              <a:t>EXAM </a:t>
            </a:r>
            <a:r>
              <a:rPr lang="en-US" dirty="0"/>
              <a:t>SESSIONS</a:t>
            </a:r>
          </a:p>
        </p:txBody>
      </p:sp>
      <p:sp>
        <p:nvSpPr>
          <p:cNvPr id="3" name="Subtitle 2">
            <a:extLst>
              <a:ext uri="{FF2B5EF4-FFF2-40B4-BE49-F238E27FC236}">
                <a16:creationId xmlns:a16="http://schemas.microsoft.com/office/drawing/2014/main" xmlns="" id="{4CBE1B2D-C3B3-B54F-8AB8-EF70E40854E6}"/>
              </a:ext>
            </a:extLst>
          </p:cNvPr>
          <p:cNvSpPr>
            <a:spLocks noGrp="1"/>
          </p:cNvSpPr>
          <p:nvPr>
            <p:ph type="subTitle" idx="1"/>
          </p:nvPr>
        </p:nvSpPr>
        <p:spPr/>
        <p:txBody>
          <a:bodyPr/>
          <a:lstStyle/>
          <a:p>
            <a:endParaRPr lang="en-US" dirty="0"/>
          </a:p>
        </p:txBody>
      </p:sp>
      <p:sp>
        <p:nvSpPr>
          <p:cNvPr id="4" name="TextBox 3">
            <a:extLst>
              <a:ext uri="{FF2B5EF4-FFF2-40B4-BE49-F238E27FC236}">
                <a16:creationId xmlns:a16="http://schemas.microsoft.com/office/drawing/2014/main" xmlns="" id="{677DCA34-0505-0845-B06C-5A6B67D787D2}"/>
              </a:ext>
            </a:extLst>
          </p:cNvPr>
          <p:cNvSpPr txBox="1"/>
          <p:nvPr/>
        </p:nvSpPr>
        <p:spPr>
          <a:xfrm>
            <a:off x="1025912" y="3429000"/>
            <a:ext cx="10158761" cy="2585323"/>
          </a:xfrm>
          <a:prstGeom prst="rect">
            <a:avLst/>
          </a:prstGeom>
          <a:noFill/>
        </p:spPr>
        <p:txBody>
          <a:bodyPr wrap="square" rtlCol="0">
            <a:spAutoFit/>
          </a:bodyPr>
          <a:lstStyle/>
          <a:p>
            <a:pPr marL="342900" indent="-342900">
              <a:buAutoNum type="arabicPeriod"/>
            </a:pPr>
            <a:r>
              <a:rPr lang="en-US" dirty="0">
                <a:solidFill>
                  <a:schemeClr val="bg1"/>
                </a:solidFill>
              </a:rPr>
              <a:t>EXAMINER PRESENT.</a:t>
            </a:r>
          </a:p>
          <a:p>
            <a:pPr marL="342900" indent="-342900">
              <a:buAutoNum type="arabicPeriod"/>
            </a:pPr>
            <a:r>
              <a:rPr lang="en-US" dirty="0" smtClean="0">
                <a:solidFill>
                  <a:schemeClr val="bg1"/>
                </a:solidFill>
              </a:rPr>
              <a:t>LIVE </a:t>
            </a:r>
            <a:r>
              <a:rPr lang="en-US" dirty="0">
                <a:solidFill>
                  <a:schemeClr val="bg1"/>
                </a:solidFill>
              </a:rPr>
              <a:t>STREAMING</a:t>
            </a:r>
          </a:p>
          <a:p>
            <a:pPr marL="342900" indent="-342900">
              <a:buAutoNum type="arabicPeriod"/>
            </a:pPr>
            <a:r>
              <a:rPr lang="en-US" dirty="0" smtClean="0">
                <a:solidFill>
                  <a:schemeClr val="bg1"/>
                </a:solidFill>
              </a:rPr>
              <a:t>VIDEO </a:t>
            </a:r>
            <a:r>
              <a:rPr lang="en-US" dirty="0">
                <a:solidFill>
                  <a:schemeClr val="bg1"/>
                </a:solidFill>
              </a:rPr>
              <a:t>EXAMS</a:t>
            </a:r>
          </a:p>
          <a:p>
            <a:pPr marL="342900" indent="-342900"/>
            <a:endParaRPr lang="en-US" dirty="0">
              <a:solidFill>
                <a:schemeClr val="bg1"/>
              </a:solidFill>
            </a:endParaRPr>
          </a:p>
          <a:p>
            <a:r>
              <a:rPr lang="en-US" dirty="0">
                <a:solidFill>
                  <a:schemeClr val="bg1"/>
                </a:solidFill>
              </a:rPr>
              <a:t>When submitting  the Examination request form to Head Office the preferred method of exam session must be highlighted. </a:t>
            </a:r>
          </a:p>
          <a:p>
            <a:endParaRPr lang="en-US" dirty="0" smtClean="0">
              <a:solidFill>
                <a:schemeClr val="bg1"/>
              </a:solidFill>
            </a:endParaRPr>
          </a:p>
          <a:p>
            <a:pPr algn="ctr"/>
            <a:r>
              <a:rPr lang="en-US" dirty="0" smtClean="0">
                <a:solidFill>
                  <a:schemeClr val="bg1"/>
                </a:solidFill>
              </a:rPr>
              <a:t>PLEASE READ THE EXAMINATION PROCEDURE GUIDE FOR FULL DETAILS OF THE HOW TO APPLY FOR AND ORGANISE EXAMINATIONS</a:t>
            </a:r>
            <a:endParaRPr lang="en-US" dirty="0">
              <a:solidFill>
                <a:schemeClr val="bg1"/>
              </a:solidFill>
            </a:endParaRPr>
          </a:p>
        </p:txBody>
      </p:sp>
    </p:spTree>
    <p:extLst>
      <p:ext uri="{BB962C8B-B14F-4D97-AF65-F5344CB8AC3E}">
        <p14:creationId xmlns:p14="http://schemas.microsoft.com/office/powerpoint/2010/main" val="17706154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D42C3F-55D9-1342-8091-899067F2A6C3}"/>
              </a:ext>
            </a:extLst>
          </p:cNvPr>
          <p:cNvSpPr>
            <a:spLocks noGrp="1"/>
          </p:cNvSpPr>
          <p:nvPr>
            <p:ph type="title"/>
          </p:nvPr>
        </p:nvSpPr>
        <p:spPr/>
        <p:txBody>
          <a:bodyPr>
            <a:normAutofit/>
          </a:bodyPr>
          <a:lstStyle/>
          <a:p>
            <a:pPr algn="ctr"/>
            <a:r>
              <a:rPr lang="en-US" sz="3600" dirty="0"/>
              <a:t>LIVE STREAM</a:t>
            </a:r>
          </a:p>
        </p:txBody>
      </p:sp>
      <p:sp>
        <p:nvSpPr>
          <p:cNvPr id="3" name="Content Placeholder 2">
            <a:extLst>
              <a:ext uri="{FF2B5EF4-FFF2-40B4-BE49-F238E27FC236}">
                <a16:creationId xmlns:a16="http://schemas.microsoft.com/office/drawing/2014/main" xmlns="" id="{EDED56C4-6C97-4C49-BB21-EDBD38BBA162}"/>
              </a:ext>
            </a:extLst>
          </p:cNvPr>
          <p:cNvSpPr>
            <a:spLocks noGrp="1"/>
          </p:cNvSpPr>
          <p:nvPr>
            <p:ph idx="1"/>
          </p:nvPr>
        </p:nvSpPr>
        <p:spPr/>
        <p:txBody>
          <a:bodyPr>
            <a:normAutofit lnSpcReduction="10000"/>
          </a:bodyPr>
          <a:lstStyle/>
          <a:p>
            <a:r>
              <a:rPr lang="en-US" dirty="0">
                <a:solidFill>
                  <a:schemeClr val="accent1"/>
                </a:solidFill>
              </a:rPr>
              <a:t>WHEN YOUR REQUEST HAS BEEN PROCESSED BY HEAD OFFICE, YOU WILL BE ASKED TO CONTACT EITHER MR SANDHAM OR MRS KIRKLAND TO COMPLETE A ZOOM TEST PRIOR TO YOUR EXAM DAY. (Failure to contact one of them and not undertake the test would result in the session not been able to go ahead).</a:t>
            </a:r>
          </a:p>
          <a:p>
            <a:r>
              <a:rPr lang="en-US" dirty="0">
                <a:solidFill>
                  <a:schemeClr val="accent1"/>
                </a:solidFill>
              </a:rPr>
              <a:t>A LINK WILL BE SENT (directly to the teacher) FROM HEAD OFFICE SO THAT ALL PRE- ARRANGED CHOREOGRAPHY (where necessary) CAN BE UPLOADED TO A DESIGNATED DROPBOX – The files must be uploaded into the </a:t>
            </a:r>
            <a:r>
              <a:rPr lang="en-US" dirty="0" err="1">
                <a:solidFill>
                  <a:schemeClr val="accent1"/>
                </a:solidFill>
              </a:rPr>
              <a:t>dropbox</a:t>
            </a:r>
            <a:r>
              <a:rPr lang="en-US" dirty="0">
                <a:solidFill>
                  <a:schemeClr val="accent1"/>
                </a:solidFill>
              </a:rPr>
              <a:t> at least 3 days prior to the exam day. (See Video Exams for instructions how to upload files).</a:t>
            </a:r>
          </a:p>
          <a:p>
            <a:r>
              <a:rPr lang="en-US" dirty="0">
                <a:solidFill>
                  <a:schemeClr val="accent1"/>
                </a:solidFill>
              </a:rPr>
              <a:t>THE TEST MUST BE CARRIED OUT IN THE  VENUE WHERE THE EXAMS ARE TAKING PLACE.</a:t>
            </a:r>
          </a:p>
          <a:p>
            <a:r>
              <a:rPr lang="en-US" dirty="0">
                <a:solidFill>
                  <a:schemeClr val="accent1"/>
                </a:solidFill>
              </a:rPr>
              <a:t>IF THE TEST IS UNDERTAKEN AT A DIFFERENT TIME OF DAY TO THE ACTUAL EXAM DAY, IT IS STRONGLY ADVISED THAT YOU CHECK THE BROADBAND SPEED AT THE TIME OF DAY WHEN THE EXAMS WILL BE TAKING PLACE. (Required Speed is 600Mbps – 1.50 megabits to be able to run a zoom meeting).</a:t>
            </a:r>
          </a:p>
        </p:txBody>
      </p:sp>
    </p:spTree>
    <p:extLst>
      <p:ext uri="{BB962C8B-B14F-4D97-AF65-F5344CB8AC3E}">
        <p14:creationId xmlns:p14="http://schemas.microsoft.com/office/powerpoint/2010/main" val="4208576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641676-39FB-6040-B86E-AA07182CA4C6}"/>
              </a:ext>
            </a:extLst>
          </p:cNvPr>
          <p:cNvSpPr>
            <a:spLocks noGrp="1"/>
          </p:cNvSpPr>
          <p:nvPr>
            <p:ph type="title"/>
          </p:nvPr>
        </p:nvSpPr>
        <p:spPr/>
        <p:txBody>
          <a:bodyPr>
            <a:normAutofit/>
          </a:bodyPr>
          <a:lstStyle/>
          <a:p>
            <a:pPr algn="ctr"/>
            <a:r>
              <a:rPr lang="en-US" sz="3600" dirty="0"/>
              <a:t>LIVE STREAM CONTINUED.</a:t>
            </a:r>
          </a:p>
        </p:txBody>
      </p:sp>
      <p:sp>
        <p:nvSpPr>
          <p:cNvPr id="3" name="Content Placeholder 2">
            <a:extLst>
              <a:ext uri="{FF2B5EF4-FFF2-40B4-BE49-F238E27FC236}">
                <a16:creationId xmlns:a16="http://schemas.microsoft.com/office/drawing/2014/main" xmlns="" id="{DA608C14-701D-6D42-85F7-13DBA2D3A551}"/>
              </a:ext>
            </a:extLst>
          </p:cNvPr>
          <p:cNvSpPr>
            <a:spLocks noGrp="1"/>
          </p:cNvSpPr>
          <p:nvPr>
            <p:ph idx="1"/>
          </p:nvPr>
        </p:nvSpPr>
        <p:spPr>
          <a:xfrm>
            <a:off x="581192" y="1996068"/>
            <a:ext cx="11029615" cy="3862731"/>
          </a:xfrm>
        </p:spPr>
        <p:txBody>
          <a:bodyPr>
            <a:normAutofit fontScale="77500" lnSpcReduction="20000"/>
          </a:bodyPr>
          <a:lstStyle/>
          <a:p>
            <a:pPr marL="0" indent="0" algn="ctr">
              <a:buNone/>
            </a:pPr>
            <a:r>
              <a:rPr lang="en-US" b="1" dirty="0">
                <a:solidFill>
                  <a:schemeClr val="accent1"/>
                </a:solidFill>
              </a:rPr>
              <a:t>ALL TECHNICAL EQUIPMENT REQUIRED TO CARRY OUT THE LIVE STREAM EXAM SESSION </a:t>
            </a:r>
          </a:p>
          <a:p>
            <a:pPr marL="0" indent="0" algn="ctr">
              <a:buNone/>
            </a:pPr>
            <a:r>
              <a:rPr lang="en-US" b="1" dirty="0">
                <a:solidFill>
                  <a:schemeClr val="accent1"/>
                </a:solidFill>
              </a:rPr>
              <a:t>IS REQUIRED ON THE TEST DAY.</a:t>
            </a:r>
          </a:p>
          <a:p>
            <a:pPr marL="0" indent="0" algn="ctr">
              <a:buNone/>
            </a:pPr>
            <a:endParaRPr lang="en-US" b="1" dirty="0">
              <a:solidFill>
                <a:schemeClr val="accent1"/>
              </a:solidFill>
            </a:endParaRPr>
          </a:p>
          <a:p>
            <a:pPr marL="342900" indent="-342900">
              <a:buAutoNum type="arabicPeriod"/>
            </a:pPr>
            <a:r>
              <a:rPr lang="en-US" dirty="0">
                <a:solidFill>
                  <a:schemeClr val="accent1"/>
                </a:solidFill>
              </a:rPr>
              <a:t>DEVICE THAT ZOOM WILL STREAMED FROM.</a:t>
            </a:r>
          </a:p>
          <a:p>
            <a:pPr marL="342900" indent="-342900">
              <a:buAutoNum type="arabicPeriod"/>
            </a:pPr>
            <a:r>
              <a:rPr lang="en-US" dirty="0">
                <a:solidFill>
                  <a:schemeClr val="accent1"/>
                </a:solidFill>
              </a:rPr>
              <a:t>EXTERNAL SPEAKER TO BE ATTACHED TO THE ABOVE DEVICE. </a:t>
            </a:r>
          </a:p>
          <a:p>
            <a:pPr marL="342900" indent="-342900">
              <a:buAutoNum type="arabicPeriod"/>
            </a:pPr>
            <a:r>
              <a:rPr lang="en-US" dirty="0">
                <a:solidFill>
                  <a:schemeClr val="accent1"/>
                </a:solidFill>
              </a:rPr>
              <a:t>SEPARATE DEVICE &amp; SPEAKER FOR MUSIC.</a:t>
            </a:r>
          </a:p>
          <a:p>
            <a:pPr marL="342900" indent="-342900">
              <a:buAutoNum type="arabicPeriod"/>
            </a:pPr>
            <a:r>
              <a:rPr lang="en-US" dirty="0">
                <a:solidFill>
                  <a:schemeClr val="accent1"/>
                </a:solidFill>
              </a:rPr>
              <a:t>SECURE BROADBAND CONNECTION (Where possible run device directly into router, if this is not available and wireless connection will be used ensure that the broadband strength is strong enough to hold connection). A device called a TP Link could be used if required. (This runs off the electrical sockets and connects directly into your computer so that direct access to the router can be gained).</a:t>
            </a:r>
          </a:p>
          <a:p>
            <a:pPr marL="342900" indent="-342900">
              <a:buAutoNum type="arabicPeriod"/>
            </a:pPr>
            <a:r>
              <a:rPr lang="en-US" dirty="0">
                <a:solidFill>
                  <a:schemeClr val="accent1"/>
                </a:solidFill>
              </a:rPr>
              <a:t>IF USING HOTSPOT FROM PHONE.  Ensure that your mobile data is strong enough to use within the area that you are working within – this could differ from your home address and have a weaker signal. If this is the case, a dongle could be used topping up with mobile data from a different supplier from the one used for your phone.</a:t>
            </a:r>
          </a:p>
          <a:p>
            <a:pPr marL="342900" indent="-342900">
              <a:buAutoNum type="arabicPeriod"/>
            </a:pPr>
            <a:r>
              <a:rPr lang="en-US" dirty="0">
                <a:solidFill>
                  <a:schemeClr val="accent1"/>
                </a:solidFill>
              </a:rPr>
              <a:t>FOR BEST POSSIBLE OUTCOME ON THE DAY – Ensure that you are the only party using the </a:t>
            </a:r>
            <a:r>
              <a:rPr lang="en-US" dirty="0" err="1">
                <a:solidFill>
                  <a:schemeClr val="accent1"/>
                </a:solidFill>
              </a:rPr>
              <a:t>Wifi</a:t>
            </a:r>
            <a:r>
              <a:rPr lang="en-US" dirty="0">
                <a:solidFill>
                  <a:schemeClr val="accent1"/>
                </a:solidFill>
              </a:rPr>
              <a:t> throughout the Live Streaming.</a:t>
            </a:r>
          </a:p>
          <a:p>
            <a:pPr marL="0" indent="0">
              <a:buNone/>
            </a:pPr>
            <a:r>
              <a:rPr lang="en-US" dirty="0">
                <a:solidFill>
                  <a:schemeClr val="accent1"/>
                </a:solidFill>
              </a:rPr>
              <a:t> </a:t>
            </a:r>
          </a:p>
          <a:p>
            <a:pPr marL="0" indent="0">
              <a:buNone/>
            </a:pPr>
            <a:endParaRPr lang="en-US" dirty="0">
              <a:solidFill>
                <a:schemeClr val="accent1"/>
              </a:solidFill>
            </a:endParaRPr>
          </a:p>
        </p:txBody>
      </p:sp>
    </p:spTree>
    <p:extLst>
      <p:ext uri="{BB962C8B-B14F-4D97-AF65-F5344CB8AC3E}">
        <p14:creationId xmlns:p14="http://schemas.microsoft.com/office/powerpoint/2010/main" val="3312820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6B91E6-1363-9345-98EE-A37263A3DD5A}"/>
              </a:ext>
            </a:extLst>
          </p:cNvPr>
          <p:cNvSpPr>
            <a:spLocks noGrp="1"/>
          </p:cNvSpPr>
          <p:nvPr>
            <p:ph type="title"/>
          </p:nvPr>
        </p:nvSpPr>
        <p:spPr/>
        <p:txBody>
          <a:bodyPr>
            <a:normAutofit/>
          </a:bodyPr>
          <a:lstStyle/>
          <a:p>
            <a:pPr algn="ctr"/>
            <a:r>
              <a:rPr lang="en-US" sz="3600" dirty="0"/>
              <a:t>VIDEO EXAMS</a:t>
            </a:r>
          </a:p>
        </p:txBody>
      </p:sp>
      <p:sp>
        <p:nvSpPr>
          <p:cNvPr id="3" name="Content Placeholder 2">
            <a:extLst>
              <a:ext uri="{FF2B5EF4-FFF2-40B4-BE49-F238E27FC236}">
                <a16:creationId xmlns:a16="http://schemas.microsoft.com/office/drawing/2014/main" xmlns="" id="{85D73B02-8037-1342-83E5-563BB8DDB3F6}"/>
              </a:ext>
            </a:extLst>
          </p:cNvPr>
          <p:cNvSpPr>
            <a:spLocks noGrp="1"/>
          </p:cNvSpPr>
          <p:nvPr>
            <p:ph idx="1"/>
          </p:nvPr>
        </p:nvSpPr>
        <p:spPr/>
        <p:txBody>
          <a:bodyPr>
            <a:normAutofit lnSpcReduction="10000"/>
          </a:bodyPr>
          <a:lstStyle/>
          <a:p>
            <a:pPr marL="0" indent="0" algn="ctr">
              <a:buNone/>
            </a:pPr>
            <a:endParaRPr lang="en-US" dirty="0">
              <a:solidFill>
                <a:schemeClr val="accent1"/>
              </a:solidFill>
            </a:endParaRPr>
          </a:p>
          <a:p>
            <a:pPr marL="0" indent="0" algn="ctr">
              <a:buNone/>
            </a:pPr>
            <a:r>
              <a:rPr lang="en-US" b="1" dirty="0">
                <a:solidFill>
                  <a:schemeClr val="accent1"/>
                </a:solidFill>
              </a:rPr>
              <a:t>WHEN YOUR REQUEST HAS BEEN PROCESSED BY HEAD OFFICE</a:t>
            </a:r>
          </a:p>
          <a:p>
            <a:pPr marL="342900" indent="-342900">
              <a:buAutoNum type="arabicPeriod"/>
            </a:pPr>
            <a:r>
              <a:rPr lang="en-US" dirty="0">
                <a:solidFill>
                  <a:schemeClr val="accent1"/>
                </a:solidFill>
              </a:rPr>
              <a:t>You will receive confirmation of the session together with a link from Head Office for </a:t>
            </a:r>
            <a:r>
              <a:rPr lang="en-US" dirty="0" err="1">
                <a:solidFill>
                  <a:schemeClr val="accent1"/>
                </a:solidFill>
              </a:rPr>
              <a:t>dropbox</a:t>
            </a:r>
            <a:r>
              <a:rPr lang="en-US" dirty="0">
                <a:solidFill>
                  <a:schemeClr val="accent1"/>
                </a:solidFill>
              </a:rPr>
              <a:t> requesting files to be uploaded.  All videos must be uploaded at least 3 days prior to the exam day. (Once the link for </a:t>
            </a:r>
            <a:r>
              <a:rPr lang="en-US" dirty="0" err="1">
                <a:solidFill>
                  <a:schemeClr val="accent1"/>
                </a:solidFill>
              </a:rPr>
              <a:t>dropbox</a:t>
            </a:r>
            <a:r>
              <a:rPr lang="en-US" dirty="0">
                <a:solidFill>
                  <a:schemeClr val="accent1"/>
                </a:solidFill>
              </a:rPr>
              <a:t> is received, videos can start to be uploaded).</a:t>
            </a:r>
          </a:p>
          <a:p>
            <a:pPr marL="342900" indent="-342900">
              <a:buAutoNum type="arabicPeriod"/>
            </a:pPr>
            <a:r>
              <a:rPr lang="en-US" dirty="0">
                <a:solidFill>
                  <a:schemeClr val="accent1"/>
                </a:solidFill>
              </a:rPr>
              <a:t>When filming the candidates this must be filmed in LANDSCAPE  and </a:t>
            </a:r>
            <a:r>
              <a:rPr lang="en-US">
                <a:solidFill>
                  <a:schemeClr val="accent1"/>
                </a:solidFill>
              </a:rPr>
              <a:t>@ </a:t>
            </a:r>
            <a:r>
              <a:rPr lang="en-US" smtClean="0">
                <a:solidFill>
                  <a:schemeClr val="accent1"/>
                </a:solidFill>
              </a:rPr>
              <a:t>1080p </a:t>
            </a:r>
            <a:r>
              <a:rPr lang="en-US" dirty="0">
                <a:solidFill>
                  <a:schemeClr val="accent1"/>
                </a:solidFill>
              </a:rPr>
              <a:t>(these can be checked and altered in your settings of the device you are using for recording.</a:t>
            </a:r>
          </a:p>
          <a:p>
            <a:pPr marL="342900" indent="-342900">
              <a:buAutoNum type="arabicPeriod"/>
            </a:pPr>
            <a:r>
              <a:rPr lang="en-US" dirty="0">
                <a:solidFill>
                  <a:schemeClr val="accent1"/>
                </a:solidFill>
              </a:rPr>
              <a:t>All videos should be date &amp; time stamped.  (if your camera does not have this option an app can be downloaded to enable this function to be used).</a:t>
            </a:r>
          </a:p>
          <a:p>
            <a:pPr marL="342900" indent="-342900">
              <a:buAutoNum type="arabicPeriod"/>
            </a:pPr>
            <a:r>
              <a:rPr lang="en-US" dirty="0">
                <a:solidFill>
                  <a:schemeClr val="accent1"/>
                </a:solidFill>
              </a:rPr>
              <a:t>All videos should be recorded within 3 – 4 weeks of the actual exam day.</a:t>
            </a:r>
          </a:p>
          <a:p>
            <a:pPr marL="342900" indent="-342900">
              <a:buAutoNum type="arabicPeriod"/>
            </a:pPr>
            <a:r>
              <a:rPr lang="en-US" dirty="0">
                <a:solidFill>
                  <a:schemeClr val="accent1"/>
                </a:solidFill>
              </a:rPr>
              <a:t>All videos should be filmed in a suitable safe dance space (not at home by parents/guardians).</a:t>
            </a:r>
          </a:p>
          <a:p>
            <a:pPr marL="342900" indent="-342900">
              <a:buAutoNum type="arabicPeriod"/>
            </a:pPr>
            <a:endParaRPr lang="en-US" dirty="0">
              <a:solidFill>
                <a:schemeClr val="accent1"/>
              </a:solidFill>
            </a:endParaRPr>
          </a:p>
          <a:p>
            <a:pPr marL="342900" indent="-342900">
              <a:buAutoNum type="arabicPeriod"/>
            </a:pPr>
            <a:endParaRPr lang="en-US" dirty="0">
              <a:solidFill>
                <a:schemeClr val="accent1"/>
              </a:solidFill>
            </a:endParaRPr>
          </a:p>
        </p:txBody>
      </p:sp>
    </p:spTree>
    <p:extLst>
      <p:ext uri="{BB962C8B-B14F-4D97-AF65-F5344CB8AC3E}">
        <p14:creationId xmlns:p14="http://schemas.microsoft.com/office/powerpoint/2010/main" val="156519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C8E89C-E7F5-D341-AE45-011FF38EC274}"/>
              </a:ext>
            </a:extLst>
          </p:cNvPr>
          <p:cNvSpPr>
            <a:spLocks noGrp="1"/>
          </p:cNvSpPr>
          <p:nvPr>
            <p:ph type="title"/>
          </p:nvPr>
        </p:nvSpPr>
        <p:spPr/>
        <p:txBody>
          <a:bodyPr>
            <a:normAutofit/>
          </a:bodyPr>
          <a:lstStyle/>
          <a:p>
            <a:pPr algn="ctr"/>
            <a:r>
              <a:rPr lang="en-US" sz="3600" dirty="0"/>
              <a:t>VIDEO EXAMS CONTINUED</a:t>
            </a:r>
          </a:p>
        </p:txBody>
      </p:sp>
      <p:sp>
        <p:nvSpPr>
          <p:cNvPr id="3" name="Content Placeholder 2">
            <a:extLst>
              <a:ext uri="{FF2B5EF4-FFF2-40B4-BE49-F238E27FC236}">
                <a16:creationId xmlns:a16="http://schemas.microsoft.com/office/drawing/2014/main" xmlns="" id="{B4D4BBD6-6DFD-2B4A-B523-2031441A1929}"/>
              </a:ext>
            </a:extLst>
          </p:cNvPr>
          <p:cNvSpPr>
            <a:spLocks noGrp="1"/>
          </p:cNvSpPr>
          <p:nvPr>
            <p:ph idx="1"/>
          </p:nvPr>
        </p:nvSpPr>
        <p:spPr/>
        <p:txBody>
          <a:bodyPr/>
          <a:lstStyle/>
          <a:p>
            <a:pPr marL="0" indent="0">
              <a:buNone/>
            </a:pPr>
            <a:r>
              <a:rPr lang="en-US" b="1" dirty="0">
                <a:solidFill>
                  <a:schemeClr val="accent1"/>
                </a:solidFill>
              </a:rPr>
              <a:t>THE RECORDING OF CANDIDATES SHOULD BE EXECUTED IN THE EXACT SAME WAY THAT AN EXAMINER PRESENT SESSION WOULD RUN:</a:t>
            </a:r>
          </a:p>
          <a:p>
            <a:pPr marL="0" indent="0">
              <a:buNone/>
            </a:pPr>
            <a:r>
              <a:rPr lang="en-US" dirty="0">
                <a:solidFill>
                  <a:schemeClr val="accent1"/>
                </a:solidFill>
              </a:rPr>
              <a:t>The Video would start as soon as the candidate/s enters the room and not be turned off or paused until the candidates exits the room.</a:t>
            </a:r>
          </a:p>
          <a:p>
            <a:pPr marL="0" indent="0">
              <a:buNone/>
            </a:pPr>
            <a:r>
              <a:rPr lang="en-US" dirty="0">
                <a:solidFill>
                  <a:schemeClr val="accent1"/>
                </a:solidFill>
              </a:rPr>
              <a:t>What ever the format listed in the syllabus is regarding the candidates dancing either solo or together this should still be </a:t>
            </a:r>
            <a:r>
              <a:rPr lang="en-US" dirty="0" smtClean="0">
                <a:solidFill>
                  <a:schemeClr val="accent1"/>
                </a:solidFill>
              </a:rPr>
              <a:t>followed.</a:t>
            </a:r>
            <a:endParaRPr lang="en-US" dirty="0">
              <a:solidFill>
                <a:schemeClr val="accent1"/>
              </a:solidFill>
            </a:endParaRPr>
          </a:p>
          <a:p>
            <a:pPr marL="0" indent="0">
              <a:buNone/>
            </a:pPr>
            <a:r>
              <a:rPr lang="en-US" dirty="0">
                <a:solidFill>
                  <a:schemeClr val="accent1"/>
                </a:solidFill>
              </a:rPr>
              <a:t>Ensure that the candidate/s are all in full view of the camera throughout their demonstration.</a:t>
            </a:r>
          </a:p>
          <a:p>
            <a:pPr marL="0" indent="0">
              <a:buNone/>
            </a:pPr>
            <a:r>
              <a:rPr lang="en-US" dirty="0">
                <a:solidFill>
                  <a:schemeClr val="accent1"/>
                </a:solidFill>
              </a:rPr>
              <a:t>If the candidates are progressing around the room the camera operator may be required to follow however, ensure that full view of the candidate is maintained throughout – do not zoom in on their feet or faces.</a:t>
            </a:r>
          </a:p>
        </p:txBody>
      </p:sp>
    </p:spTree>
    <p:extLst>
      <p:ext uri="{BB962C8B-B14F-4D97-AF65-F5344CB8AC3E}">
        <p14:creationId xmlns:p14="http://schemas.microsoft.com/office/powerpoint/2010/main" val="25338364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C10EC8-4BFE-6F46-8CC2-7BE122CC4ADA}"/>
              </a:ext>
            </a:extLst>
          </p:cNvPr>
          <p:cNvSpPr>
            <a:spLocks noGrp="1"/>
          </p:cNvSpPr>
          <p:nvPr>
            <p:ph type="title"/>
          </p:nvPr>
        </p:nvSpPr>
        <p:spPr/>
        <p:txBody>
          <a:bodyPr>
            <a:normAutofit/>
          </a:bodyPr>
          <a:lstStyle/>
          <a:p>
            <a:pPr algn="ctr"/>
            <a:r>
              <a:rPr lang="en-US" sz="3600" dirty="0"/>
              <a:t>UPLOADING VIDEOS</a:t>
            </a:r>
          </a:p>
        </p:txBody>
      </p:sp>
      <p:sp>
        <p:nvSpPr>
          <p:cNvPr id="3" name="Content Placeholder 2">
            <a:extLst>
              <a:ext uri="{FF2B5EF4-FFF2-40B4-BE49-F238E27FC236}">
                <a16:creationId xmlns:a16="http://schemas.microsoft.com/office/drawing/2014/main" xmlns="" id="{D1C77DEC-1991-284E-9CA5-4A44F00DB7E1}"/>
              </a:ext>
            </a:extLst>
          </p:cNvPr>
          <p:cNvSpPr>
            <a:spLocks noGrp="1"/>
          </p:cNvSpPr>
          <p:nvPr>
            <p:ph idx="1"/>
          </p:nvPr>
        </p:nvSpPr>
        <p:spPr/>
        <p:txBody>
          <a:bodyPr/>
          <a:lstStyle/>
          <a:p>
            <a:r>
              <a:rPr lang="en-US" dirty="0">
                <a:solidFill>
                  <a:schemeClr val="accent1"/>
                </a:solidFill>
              </a:rPr>
              <a:t>When uploading any files into the </a:t>
            </a:r>
            <a:r>
              <a:rPr lang="en-US" dirty="0" err="1">
                <a:solidFill>
                  <a:schemeClr val="accent1"/>
                </a:solidFill>
              </a:rPr>
              <a:t>dropbox</a:t>
            </a:r>
            <a:r>
              <a:rPr lang="en-US" dirty="0">
                <a:solidFill>
                  <a:schemeClr val="accent1"/>
                </a:solidFill>
              </a:rPr>
              <a:t>, they must be clearly labelled with the Time, Grade and Genre and uploaded into the </a:t>
            </a:r>
            <a:r>
              <a:rPr lang="en-US" dirty="0" err="1">
                <a:solidFill>
                  <a:schemeClr val="accent1"/>
                </a:solidFill>
              </a:rPr>
              <a:t>dropbox</a:t>
            </a:r>
            <a:r>
              <a:rPr lang="en-US" dirty="0">
                <a:solidFill>
                  <a:schemeClr val="accent1"/>
                </a:solidFill>
              </a:rPr>
              <a:t> in the order of the examination timetable.</a:t>
            </a:r>
          </a:p>
          <a:p>
            <a:r>
              <a:rPr lang="en-US" dirty="0">
                <a:solidFill>
                  <a:schemeClr val="accent1"/>
                </a:solidFill>
              </a:rPr>
              <a:t>Example:  11.05 – Grade 1 Ballet (set 1)</a:t>
            </a:r>
          </a:p>
          <a:p>
            <a:r>
              <a:rPr lang="en-US" dirty="0">
                <a:solidFill>
                  <a:schemeClr val="accent1"/>
                </a:solidFill>
              </a:rPr>
              <a:t>               11.20 - Grade 1 Ballet (set 2 )</a:t>
            </a:r>
          </a:p>
          <a:p>
            <a:r>
              <a:rPr lang="en-US" dirty="0">
                <a:solidFill>
                  <a:schemeClr val="accent1"/>
                </a:solidFill>
              </a:rPr>
              <a:t>               11.35 – Primary Tap  </a:t>
            </a:r>
          </a:p>
          <a:p>
            <a:r>
              <a:rPr lang="en-US" b="1" dirty="0" smtClean="0">
                <a:solidFill>
                  <a:schemeClr val="accent1"/>
                </a:solidFill>
              </a:rPr>
              <a:t>FILES MUST NOT BE </a:t>
            </a:r>
            <a:r>
              <a:rPr lang="en-US" b="1" dirty="0">
                <a:solidFill>
                  <a:schemeClr val="accent1"/>
                </a:solidFill>
              </a:rPr>
              <a:t>SENT DIRECTLY TO THE EXAMINER, </a:t>
            </a:r>
            <a:r>
              <a:rPr lang="en-US" b="1" dirty="0" smtClean="0">
                <a:solidFill>
                  <a:schemeClr val="accent1"/>
                </a:solidFill>
              </a:rPr>
              <a:t> ALL </a:t>
            </a:r>
            <a:r>
              <a:rPr lang="en-US" b="1" dirty="0">
                <a:solidFill>
                  <a:schemeClr val="accent1"/>
                </a:solidFill>
              </a:rPr>
              <a:t>FILES </a:t>
            </a:r>
            <a:r>
              <a:rPr lang="en-US" b="1" dirty="0" smtClean="0">
                <a:solidFill>
                  <a:schemeClr val="accent1"/>
                </a:solidFill>
              </a:rPr>
              <a:t>MUST BE </a:t>
            </a:r>
            <a:r>
              <a:rPr lang="en-US" b="1" dirty="0">
                <a:solidFill>
                  <a:schemeClr val="accent1"/>
                </a:solidFill>
              </a:rPr>
              <a:t>UPLOADED </a:t>
            </a:r>
            <a:r>
              <a:rPr lang="en-US" b="1" dirty="0" smtClean="0">
                <a:solidFill>
                  <a:schemeClr val="accent1"/>
                </a:solidFill>
              </a:rPr>
              <a:t>TO THE IDTA DROPBOX</a:t>
            </a:r>
            <a:r>
              <a:rPr lang="en-US" b="1" dirty="0">
                <a:solidFill>
                  <a:schemeClr val="accent1"/>
                </a:solidFill>
              </a:rPr>
              <a:t> </a:t>
            </a:r>
            <a:r>
              <a:rPr lang="en-US" b="1" dirty="0" smtClean="0">
                <a:solidFill>
                  <a:schemeClr val="accent1"/>
                </a:solidFill>
              </a:rPr>
              <a:t>LINK.</a:t>
            </a:r>
            <a:endParaRPr lang="en-US" b="1" dirty="0">
              <a:solidFill>
                <a:schemeClr val="accent1"/>
              </a:solidFill>
            </a:endParaRPr>
          </a:p>
        </p:txBody>
      </p:sp>
    </p:spTree>
    <p:extLst>
      <p:ext uri="{BB962C8B-B14F-4D97-AF65-F5344CB8AC3E}">
        <p14:creationId xmlns:p14="http://schemas.microsoft.com/office/powerpoint/2010/main" val="3252117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207</TotalTime>
  <Words>816</Words>
  <Application>Microsoft Office PowerPoint</Application>
  <PresentationFormat>Custom</PresentationFormat>
  <Paragraphs>44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Dividend</vt:lpstr>
      <vt:lpstr>IDTA                            EXAM SESSIONS</vt:lpstr>
      <vt:lpstr>LIVE STREAM</vt:lpstr>
      <vt:lpstr>LIVE STREAM CONTINUED.</vt:lpstr>
      <vt:lpstr>VIDEO EXAMS</vt:lpstr>
      <vt:lpstr>VIDEO EXAMS CONTINUED</vt:lpstr>
      <vt:lpstr>UPLOADING VIDEOS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ALTERNATIVE EXAM SESSIONS</dc:title>
  <dc:creator>John Kirkland</dc:creator>
  <cp:lastModifiedBy>lizi</cp:lastModifiedBy>
  <cp:revision>21</cp:revision>
  <dcterms:created xsi:type="dcterms:W3CDTF">2021-03-09T15:55:26Z</dcterms:created>
  <dcterms:modified xsi:type="dcterms:W3CDTF">2023-03-10T14:48:51Z</dcterms:modified>
</cp:coreProperties>
</file>